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348" r:id="rId12"/>
    <p:sldId id="274" r:id="rId13"/>
    <p:sldId id="273" r:id="rId14"/>
    <p:sldId id="351" r:id="rId15"/>
    <p:sldId id="276" r:id="rId16"/>
    <p:sldId id="277" r:id="rId17"/>
    <p:sldId id="279" r:id="rId18"/>
    <p:sldId id="280" r:id="rId19"/>
    <p:sldId id="281" r:id="rId20"/>
    <p:sldId id="298" r:id="rId21"/>
    <p:sldId id="324" r:id="rId22"/>
    <p:sldId id="282" r:id="rId23"/>
    <p:sldId id="299" r:id="rId24"/>
    <p:sldId id="301" r:id="rId25"/>
    <p:sldId id="293" r:id="rId26"/>
    <p:sldId id="294" r:id="rId27"/>
    <p:sldId id="288" r:id="rId28"/>
    <p:sldId id="328" r:id="rId29"/>
    <p:sldId id="325" r:id="rId30"/>
    <p:sldId id="302" r:id="rId31"/>
    <p:sldId id="305" r:id="rId32"/>
    <p:sldId id="326" r:id="rId33"/>
    <p:sldId id="314" r:id="rId34"/>
    <p:sldId id="312" r:id="rId35"/>
    <p:sldId id="315" r:id="rId36"/>
    <p:sldId id="269" r:id="rId37"/>
    <p:sldId id="306" r:id="rId38"/>
    <p:sldId id="320" r:id="rId39"/>
    <p:sldId id="327" r:id="rId40"/>
    <p:sldId id="260" r:id="rId41"/>
    <p:sldId id="332" r:id="rId42"/>
    <p:sldId id="353" r:id="rId43"/>
    <p:sldId id="331" r:id="rId44"/>
    <p:sldId id="329" r:id="rId45"/>
    <p:sldId id="350" r:id="rId46"/>
    <p:sldId id="333" r:id="rId47"/>
    <p:sldId id="334" r:id="rId48"/>
    <p:sldId id="337" r:id="rId49"/>
    <p:sldId id="352" r:id="rId50"/>
    <p:sldId id="339" r:id="rId51"/>
    <p:sldId id="335" r:id="rId52"/>
    <p:sldId id="346" r:id="rId53"/>
    <p:sldId id="340" r:id="rId54"/>
    <p:sldId id="341" r:id="rId55"/>
    <p:sldId id="342" r:id="rId56"/>
    <p:sldId id="343" r:id="rId57"/>
    <p:sldId id="344" r:id="rId58"/>
    <p:sldId id="349" r:id="rId59"/>
    <p:sldId id="336" r:id="rId60"/>
  </p:sldIdLst>
  <p:sldSz cx="12192000" cy="6858000"/>
  <p:notesSz cx="6858000" cy="9144000"/>
  <p:embeddedFontLst>
    <p:embeddedFont>
      <p:font typeface="Wingdings 2" panose="05020102010507070707" pitchFamily="18" charset="2"/>
      <p:regular r:id="rId62"/>
    </p:embeddedFont>
    <p:embeddedFont>
      <p:font typeface="Cambria Math" panose="02040503050406030204" pitchFamily="18" charset="0"/>
      <p:regular r:id="rId63"/>
    </p:embeddedFont>
    <p:embeddedFont>
      <p:font typeface="等线" panose="02010600030101010101" pitchFamily="2" charset="-122"/>
      <p:regular r:id="rId64"/>
      <p:bold r:id="rId65"/>
    </p:embeddedFont>
    <p:embeddedFont>
      <p:font typeface="Edwardian Script ITC" panose="030303020407070D0804" pitchFamily="66" charset="0"/>
      <p:regular r:id="rId66"/>
    </p:embeddedFont>
    <p:embeddedFont>
      <p:font typeface="Colonna MT" panose="04020805060202030203" pitchFamily="82" charset="0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872" autoAdjust="0"/>
  </p:normalViewPr>
  <p:slideViewPr>
    <p:cSldViewPr snapToGrid="0">
      <p:cViewPr varScale="1">
        <p:scale>
          <a:sx n="74" d="100"/>
          <a:sy n="74" d="100"/>
        </p:scale>
        <p:origin x="96" y="235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4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47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1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2022/4/19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slide" Target="slide43.xml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wmf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10" Type="http://schemas.openxmlformats.org/officeDocument/2006/relationships/slide" Target="slide43.xml"/><Relationship Id="rId4" Type="http://schemas.openxmlformats.org/officeDocument/2006/relationships/image" Target="../media/image6.jpeg"/><Relationship Id="rId9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slide" Target="slide4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4.png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43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4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slide" Target="slide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slide" Target="slide4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slide" Target="slide4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slide" Target="slide4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9" Type="http://schemas.openxmlformats.org/officeDocument/2006/relationships/slide" Target="slide39.xml"/><Relationship Id="rId21" Type="http://schemas.openxmlformats.org/officeDocument/2006/relationships/slide" Target="slide21.xml"/><Relationship Id="rId34" Type="http://schemas.openxmlformats.org/officeDocument/2006/relationships/slide" Target="slide34.xml"/><Relationship Id="rId42" Type="http://schemas.openxmlformats.org/officeDocument/2006/relationships/slide" Target="slide44.xml"/><Relationship Id="rId47" Type="http://schemas.openxmlformats.org/officeDocument/2006/relationships/slide" Target="slide50.xml"/><Relationship Id="rId50" Type="http://schemas.openxmlformats.org/officeDocument/2006/relationships/slide" Target="slide53.xml"/><Relationship Id="rId55" Type="http://schemas.openxmlformats.org/officeDocument/2006/relationships/slide" Target="slide58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38" Type="http://schemas.openxmlformats.org/officeDocument/2006/relationships/slide" Target="slide38.xml"/><Relationship Id="rId46" Type="http://schemas.openxmlformats.org/officeDocument/2006/relationships/slide" Target="slide49.xml"/><Relationship Id="rId2" Type="http://schemas.openxmlformats.org/officeDocument/2006/relationships/notesSlide" Target="../notesSlides/notesSlide33.xml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29" Type="http://schemas.openxmlformats.org/officeDocument/2006/relationships/slide" Target="slide29.xml"/><Relationship Id="rId41" Type="http://schemas.openxmlformats.org/officeDocument/2006/relationships/slide" Target="slide42.xml"/><Relationship Id="rId54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37" Type="http://schemas.openxmlformats.org/officeDocument/2006/relationships/slide" Target="slide37.xml"/><Relationship Id="rId40" Type="http://schemas.openxmlformats.org/officeDocument/2006/relationships/slide" Target="slide40.xml"/><Relationship Id="rId45" Type="http://schemas.openxmlformats.org/officeDocument/2006/relationships/slide" Target="slide48.xml"/><Relationship Id="rId53" Type="http://schemas.openxmlformats.org/officeDocument/2006/relationships/slide" Target="slide56.xml"/><Relationship Id="rId58" Type="http://schemas.openxmlformats.org/officeDocument/2006/relationships/slide" Target="slide41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36" Type="http://schemas.openxmlformats.org/officeDocument/2006/relationships/slide" Target="slide36.xml"/><Relationship Id="rId49" Type="http://schemas.openxmlformats.org/officeDocument/2006/relationships/slide" Target="slide52.xml"/><Relationship Id="rId57" Type="http://schemas.openxmlformats.org/officeDocument/2006/relationships/slide" Target="slide43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31" Type="http://schemas.openxmlformats.org/officeDocument/2006/relationships/slide" Target="slide31.xml"/><Relationship Id="rId44" Type="http://schemas.openxmlformats.org/officeDocument/2006/relationships/slide" Target="slide47.xml"/><Relationship Id="rId52" Type="http://schemas.openxmlformats.org/officeDocument/2006/relationships/slide" Target="slide55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35" Type="http://schemas.openxmlformats.org/officeDocument/2006/relationships/slide" Target="slide35.xml"/><Relationship Id="rId43" Type="http://schemas.openxmlformats.org/officeDocument/2006/relationships/slide" Target="slide45.xml"/><Relationship Id="rId48" Type="http://schemas.openxmlformats.org/officeDocument/2006/relationships/slide" Target="slide51.xml"/><Relationship Id="rId56" Type="http://schemas.openxmlformats.org/officeDocument/2006/relationships/slide" Target="slide59.xml"/><Relationship Id="rId8" Type="http://schemas.openxmlformats.org/officeDocument/2006/relationships/slide" Target="slide8.xml"/><Relationship Id="rId51" Type="http://schemas.openxmlformats.org/officeDocument/2006/relationships/slide" Target="slide54.xml"/><Relationship Id="rId3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8.jpeg"/><Relationship Id="rId7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0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5" y="2659380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584174"/>
              <a:chOff x="1065353" y="2659380"/>
              <a:chExt cx="10150155" cy="35841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The Construction of the Coordinate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𝐅𝐮𝐥𝐥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𝐒𝐞𝐭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𝐨𝐟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AxMath" r:id="rId7" imgW="4685400" imgH="936360" progId="Equation.AxMath">
                  <p:embed/>
                </p:oleObj>
              </mc:Choice>
              <mc:Fallback>
                <p:oleObj name="AxMath" r:id="rId7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1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2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92579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3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  <a:effectLst>
            <a:softEdge rad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𝐃𝐞𝐧𝐬𝐢𝐭𝐲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too small nor too large – realistic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unnecessary complexity</a:t>
            </a: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800100"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err="1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Greenshields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speed-density linear model (Ref. 3 in the essay) (</a:t>
            </a:r>
            <a:r>
              <a:rPr lang="zh-CN" altLang="en-US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𝑣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_0=1, or 0.8 m/s in reality is the maximum speed of a passenger)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73435"/>
              </p:ext>
            </p:extLst>
          </p:nvPr>
        </p:nvGraphicFramePr>
        <p:xfrm>
          <a:off x="6095996" y="4044439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AxMath" r:id="rId6" imgW="3052440" imgH="213840" progId="Equation.AxMath">
                  <p:embed/>
                </p:oleObj>
              </mc:Choice>
              <mc:Fallback>
                <p:oleObj name="AxMath" r:id="rId6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5996" y="4044439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AxMath" r:id="rId8" imgW="4313520" imgH="380880" progId="Equation.AxMath">
                  <p:embed/>
                </p:oleObj>
              </mc:Choice>
              <mc:Fallback>
                <p:oleObj name="AxMath" r:id="rId8" imgW="4313520" imgH="3808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84CC44-58AA-4394-9CB4-E81E839BB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10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/>
          <p:cNvSpPr/>
          <p:nvPr/>
        </p:nvSpPr>
        <p:spPr>
          <a:xfrm>
            <a:off x="7285350" y="5067681"/>
            <a:ext cx="2026920" cy="166281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558271"/>
              </p:ext>
            </p:extLst>
          </p:nvPr>
        </p:nvGraphicFramePr>
        <p:xfrm>
          <a:off x="1759945" y="5443936"/>
          <a:ext cx="6976413" cy="122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AxMath" r:id="rId11" imgW="4402440" imgH="774360" progId="Equation.AxMath">
                  <p:embed/>
                </p:oleObj>
              </mc:Choice>
              <mc:Fallback>
                <p:oleObj name="AxMath" r:id="rId11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59945" y="5443936"/>
                        <a:ext cx="6976413" cy="122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Demo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Overall Recursion Formula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2019663"/>
            <a:chOff x="5407719" y="4252044"/>
            <a:chExt cx="5460047" cy="25834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7103580" y="6441840"/>
              <a:ext cx="2068324" cy="39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Analysis of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3253370" y="2186143"/>
            <a:ext cx="4594557" cy="1214104"/>
            <a:chOff x="2730855" y="3059668"/>
            <a:chExt cx="4594557" cy="12141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  <a:endCxn id="11" idx="1"/>
            </p:cNvCxnSpPr>
            <p:nvPr/>
          </p:nvCxnSpPr>
          <p:spPr>
            <a:xfrm flipV="1">
              <a:off x="3595217" y="3244334"/>
              <a:ext cx="499311" cy="32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3001658" y="3894225"/>
              <a:ext cx="1495249" cy="19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4496907" y="3904440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Description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409908"/>
              </p:ext>
            </p:extLst>
          </p:nvPr>
        </p:nvGraphicFramePr>
        <p:xfrm>
          <a:off x="1802605" y="3183391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2605" y="3183391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Conversion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8181"/>
              </p:ext>
            </p:extLst>
          </p:nvPr>
        </p:nvGraphicFramePr>
        <p:xfrm>
          <a:off x="3689317" y="2577995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17" y="2577995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664556"/>
              </p:ext>
            </p:extLst>
          </p:nvPr>
        </p:nvGraphicFramePr>
        <p:xfrm>
          <a:off x="3973369" y="350320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3369" y="350320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881928" y="3969631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Concepts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Results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Qualitative 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Semi-Quantitative Analysis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7AA484-6697-45E5-885C-1293FFAA99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69" y="3732629"/>
            <a:ext cx="7463859" cy="26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Quantitative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45870" cy="3636511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5876A-F4F4-4748-8987-5D262645E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35030" r="23074" b="25333"/>
          <a:stretch/>
        </p:blipFill>
        <p:spPr>
          <a:xfrm>
            <a:off x="6385438" y="2901142"/>
            <a:ext cx="5296794" cy="21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1195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567635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0C9049-2BB3-4EC8-B364-77575C3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Results of Simulation: Graphs</a:t>
            </a:r>
          </a:p>
        </p:txBody>
      </p:sp>
      <p:sp>
        <p:nvSpPr>
          <p:cNvPr id="4" name="矩形 3"/>
          <p:cNvSpPr/>
          <p:nvPr/>
        </p:nvSpPr>
        <p:spPr>
          <a:xfrm>
            <a:off x="-373381" y="-344229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3545" y="501697"/>
            <a:ext cx="10125075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43545" y="343780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39322" y="2618500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Simulation: Analysis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Results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Conclusion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Occupational Rate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Optimisation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Optimal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Boarding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8963" y="5133901"/>
            <a:ext cx="607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Flow Chart for the Optimal Boarding Method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F83C8-D083-4BD1-948C-ADF876410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553252"/>
            <a:ext cx="661060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17150"/>
            <a:ext cx="5201920" cy="5309774"/>
          </a:xfrm>
        </p:spPr>
        <p:txBody>
          <a:bodyPr anchor="t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938170" y="2641069"/>
            <a:ext cx="6124915" cy="3605808"/>
            <a:chOff x="361946" y="2687858"/>
            <a:chExt cx="6124915" cy="3605808"/>
          </a:xfrm>
        </p:grpSpPr>
        <p:sp>
          <p:nvSpPr>
            <p:cNvPr id="24" name="文本框 23"/>
            <p:cNvSpPr txBox="1"/>
            <p:nvPr/>
          </p:nvSpPr>
          <p:spPr>
            <a:xfrm>
              <a:off x="1857366" y="5985889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946" y="2687858"/>
              <a:ext cx="6124915" cy="3141908"/>
            </a:xfrm>
            <a:custGeom>
              <a:avLst/>
              <a:gdLst>
                <a:gd name="connsiteX0" fmla="*/ 0 w 6124915"/>
                <a:gd name="connsiteY0" fmla="*/ 0 h 3141908"/>
                <a:gd name="connsiteX1" fmla="*/ 2223068 w 6124915"/>
                <a:gd name="connsiteY1" fmla="*/ 0 h 3141908"/>
                <a:gd name="connsiteX2" fmla="*/ 2198899 w 6124915"/>
                <a:gd name="connsiteY2" fmla="*/ 24169 h 3141908"/>
                <a:gd name="connsiteX3" fmla="*/ 2176039 w 6124915"/>
                <a:gd name="connsiteY3" fmla="*/ 54649 h 3141908"/>
                <a:gd name="connsiteX4" fmla="*/ 2153179 w 6124915"/>
                <a:gd name="connsiteY4" fmla="*/ 207049 h 3141908"/>
                <a:gd name="connsiteX5" fmla="*/ 2145559 w 6124915"/>
                <a:gd name="connsiteY5" fmla="*/ 237529 h 3141908"/>
                <a:gd name="connsiteX6" fmla="*/ 2130319 w 6124915"/>
                <a:gd name="connsiteY6" fmla="*/ 283249 h 3141908"/>
                <a:gd name="connsiteX7" fmla="*/ 2137939 w 6124915"/>
                <a:gd name="connsiteY7" fmla="*/ 443269 h 3141908"/>
                <a:gd name="connsiteX8" fmla="*/ 2145559 w 6124915"/>
                <a:gd name="connsiteY8" fmla="*/ 549949 h 3141908"/>
                <a:gd name="connsiteX9" fmla="*/ 2153179 w 6124915"/>
                <a:gd name="connsiteY9" fmla="*/ 588049 h 3141908"/>
                <a:gd name="connsiteX10" fmla="*/ 2176039 w 6124915"/>
                <a:gd name="connsiteY10" fmla="*/ 618529 h 3141908"/>
                <a:gd name="connsiteX11" fmla="*/ 2183659 w 6124915"/>
                <a:gd name="connsiteY11" fmla="*/ 641389 h 3141908"/>
                <a:gd name="connsiteX12" fmla="*/ 2229379 w 6124915"/>
                <a:gd name="connsiteY12" fmla="*/ 702349 h 3141908"/>
                <a:gd name="connsiteX13" fmla="*/ 2244923 w 6124915"/>
                <a:gd name="connsiteY13" fmla="*/ 732339 h 3141908"/>
                <a:gd name="connsiteX14" fmla="*/ 2244377 w 6124915"/>
                <a:gd name="connsiteY14" fmla="*/ 732155 h 3141908"/>
                <a:gd name="connsiteX15" fmla="*/ 2240351 w 6124915"/>
                <a:gd name="connsiteY15" fmla="*/ 727286 h 3141908"/>
                <a:gd name="connsiteX16" fmla="*/ 2243450 w 6124915"/>
                <a:gd name="connsiteY16" fmla="*/ 731843 h 3141908"/>
                <a:gd name="connsiteX17" fmla="*/ 2244377 w 6124915"/>
                <a:gd name="connsiteY17" fmla="*/ 732155 h 3141908"/>
                <a:gd name="connsiteX18" fmla="*/ 2246061 w 6124915"/>
                <a:gd name="connsiteY18" fmla="*/ 734192 h 3141908"/>
                <a:gd name="connsiteX19" fmla="*/ 2290339 w 6124915"/>
                <a:gd name="connsiteY19" fmla="*/ 793789 h 3141908"/>
                <a:gd name="connsiteX20" fmla="*/ 2305579 w 6124915"/>
                <a:gd name="connsiteY20" fmla="*/ 816649 h 3141908"/>
                <a:gd name="connsiteX21" fmla="*/ 2358919 w 6124915"/>
                <a:gd name="connsiteY21" fmla="*/ 869989 h 3141908"/>
                <a:gd name="connsiteX22" fmla="*/ 2389399 w 6124915"/>
                <a:gd name="connsiteY22" fmla="*/ 900469 h 3141908"/>
                <a:gd name="connsiteX23" fmla="*/ 2419879 w 6124915"/>
                <a:gd name="connsiteY23" fmla="*/ 930949 h 3141908"/>
                <a:gd name="connsiteX24" fmla="*/ 2450359 w 6124915"/>
                <a:gd name="connsiteY24" fmla="*/ 946189 h 3141908"/>
                <a:gd name="connsiteX25" fmla="*/ 2473219 w 6124915"/>
                <a:gd name="connsiteY25" fmla="*/ 961429 h 3141908"/>
                <a:gd name="connsiteX26" fmla="*/ 2496079 w 6124915"/>
                <a:gd name="connsiteY26" fmla="*/ 969049 h 3141908"/>
                <a:gd name="connsiteX27" fmla="*/ 2541799 w 6124915"/>
                <a:gd name="connsiteY27" fmla="*/ 999529 h 3141908"/>
                <a:gd name="connsiteX28" fmla="*/ 2595139 w 6124915"/>
                <a:gd name="connsiteY28" fmla="*/ 1037629 h 3141908"/>
                <a:gd name="connsiteX29" fmla="*/ 2640859 w 6124915"/>
                <a:gd name="connsiteY29" fmla="*/ 1060489 h 3141908"/>
                <a:gd name="connsiteX30" fmla="*/ 2678959 w 6124915"/>
                <a:gd name="connsiteY30" fmla="*/ 1075729 h 3141908"/>
                <a:gd name="connsiteX31" fmla="*/ 2701819 w 6124915"/>
                <a:gd name="connsiteY31" fmla="*/ 1090969 h 3141908"/>
                <a:gd name="connsiteX32" fmla="*/ 2823739 w 6124915"/>
                <a:gd name="connsiteY32" fmla="*/ 1151929 h 3141908"/>
                <a:gd name="connsiteX33" fmla="*/ 2877079 w 6124915"/>
                <a:gd name="connsiteY33" fmla="*/ 1174789 h 3141908"/>
                <a:gd name="connsiteX34" fmla="*/ 2899939 w 6124915"/>
                <a:gd name="connsiteY34" fmla="*/ 1182409 h 3141908"/>
                <a:gd name="connsiteX35" fmla="*/ 2938039 w 6124915"/>
                <a:gd name="connsiteY35" fmla="*/ 1197649 h 3141908"/>
                <a:gd name="connsiteX36" fmla="*/ 2968519 w 6124915"/>
                <a:gd name="connsiteY36" fmla="*/ 1212889 h 3141908"/>
                <a:gd name="connsiteX37" fmla="*/ 3059959 w 6124915"/>
                <a:gd name="connsiteY37" fmla="*/ 1243369 h 3141908"/>
                <a:gd name="connsiteX38" fmla="*/ 3120919 w 6124915"/>
                <a:gd name="connsiteY38" fmla="*/ 1266229 h 3141908"/>
                <a:gd name="connsiteX39" fmla="*/ 3181879 w 6124915"/>
                <a:gd name="connsiteY39" fmla="*/ 1281469 h 3141908"/>
                <a:gd name="connsiteX40" fmla="*/ 3341899 w 6124915"/>
                <a:gd name="connsiteY40" fmla="*/ 1296709 h 3141908"/>
                <a:gd name="connsiteX41" fmla="*/ 3425719 w 6124915"/>
                <a:gd name="connsiteY41" fmla="*/ 1311949 h 3141908"/>
                <a:gd name="connsiteX42" fmla="*/ 3555259 w 6124915"/>
                <a:gd name="connsiteY42" fmla="*/ 1334809 h 3141908"/>
                <a:gd name="connsiteX43" fmla="*/ 3844819 w 6124915"/>
                <a:gd name="connsiteY43" fmla="*/ 1311949 h 3141908"/>
                <a:gd name="connsiteX44" fmla="*/ 3867679 w 6124915"/>
                <a:gd name="connsiteY44" fmla="*/ 1304329 h 3141908"/>
                <a:gd name="connsiteX45" fmla="*/ 3989599 w 6124915"/>
                <a:gd name="connsiteY45" fmla="*/ 1243369 h 3141908"/>
                <a:gd name="connsiteX46" fmla="*/ 4050559 w 6124915"/>
                <a:gd name="connsiteY46" fmla="*/ 1212889 h 3141908"/>
                <a:gd name="connsiteX47" fmla="*/ 4134379 w 6124915"/>
                <a:gd name="connsiteY47" fmla="*/ 1174789 h 3141908"/>
                <a:gd name="connsiteX48" fmla="*/ 4164859 w 6124915"/>
                <a:gd name="connsiteY48" fmla="*/ 1167169 h 3141908"/>
                <a:gd name="connsiteX49" fmla="*/ 4309639 w 6124915"/>
                <a:gd name="connsiteY49" fmla="*/ 1090969 h 3141908"/>
                <a:gd name="connsiteX50" fmla="*/ 4416319 w 6124915"/>
                <a:gd name="connsiteY50" fmla="*/ 1030009 h 3141908"/>
                <a:gd name="connsiteX51" fmla="*/ 4469659 w 6124915"/>
                <a:gd name="connsiteY51" fmla="*/ 1022389 h 3141908"/>
                <a:gd name="connsiteX52" fmla="*/ 4501889 w 6124915"/>
                <a:gd name="connsiteY52" fmla="*/ 1016350 h 3141908"/>
                <a:gd name="connsiteX53" fmla="*/ 4506753 w 6124915"/>
                <a:gd name="connsiteY53" fmla="*/ 1014647 h 3141908"/>
                <a:gd name="connsiteX54" fmla="*/ 4509696 w 6124915"/>
                <a:gd name="connsiteY54" fmla="*/ 1014686 h 3141908"/>
                <a:gd name="connsiteX55" fmla="*/ 4683019 w 6124915"/>
                <a:gd name="connsiteY55" fmla="*/ 1007149 h 3141908"/>
                <a:gd name="connsiteX56" fmla="*/ 4919239 w 6124915"/>
                <a:gd name="connsiteY56" fmla="*/ 991909 h 3141908"/>
                <a:gd name="connsiteX57" fmla="*/ 5140219 w 6124915"/>
                <a:gd name="connsiteY57" fmla="*/ 1007149 h 3141908"/>
                <a:gd name="connsiteX58" fmla="*/ 5239279 w 6124915"/>
                <a:gd name="connsiteY58" fmla="*/ 1022389 h 3141908"/>
                <a:gd name="connsiteX59" fmla="*/ 5292619 w 6124915"/>
                <a:gd name="connsiteY59" fmla="*/ 1037629 h 3141908"/>
                <a:gd name="connsiteX60" fmla="*/ 5330719 w 6124915"/>
                <a:gd name="connsiteY60" fmla="*/ 1045249 h 3141908"/>
                <a:gd name="connsiteX61" fmla="*/ 5475499 w 6124915"/>
                <a:gd name="connsiteY61" fmla="*/ 1060489 h 3141908"/>
                <a:gd name="connsiteX62" fmla="*/ 5544079 w 6124915"/>
                <a:gd name="connsiteY62" fmla="*/ 1075729 h 3141908"/>
                <a:gd name="connsiteX63" fmla="*/ 5566939 w 6124915"/>
                <a:gd name="connsiteY63" fmla="*/ 1083349 h 3141908"/>
                <a:gd name="connsiteX64" fmla="*/ 5612659 w 6124915"/>
                <a:gd name="connsiteY64" fmla="*/ 1090969 h 3141908"/>
                <a:gd name="connsiteX65" fmla="*/ 5665999 w 6124915"/>
                <a:gd name="connsiteY65" fmla="*/ 1106209 h 3141908"/>
                <a:gd name="connsiteX66" fmla="*/ 5757439 w 6124915"/>
                <a:gd name="connsiteY66" fmla="*/ 1121449 h 3141908"/>
                <a:gd name="connsiteX67" fmla="*/ 5826019 w 6124915"/>
                <a:gd name="connsiteY67" fmla="*/ 1144309 h 3141908"/>
                <a:gd name="connsiteX68" fmla="*/ 5879359 w 6124915"/>
                <a:gd name="connsiteY68" fmla="*/ 1167169 h 3141908"/>
                <a:gd name="connsiteX69" fmla="*/ 5932699 w 6124915"/>
                <a:gd name="connsiteY69" fmla="*/ 1205269 h 3141908"/>
                <a:gd name="connsiteX70" fmla="*/ 5978419 w 6124915"/>
                <a:gd name="connsiteY70" fmla="*/ 1228129 h 3141908"/>
                <a:gd name="connsiteX71" fmla="*/ 6039379 w 6124915"/>
                <a:gd name="connsiteY71" fmla="*/ 1304329 h 3141908"/>
                <a:gd name="connsiteX72" fmla="*/ 6100339 w 6124915"/>
                <a:gd name="connsiteY72" fmla="*/ 1380529 h 3141908"/>
                <a:gd name="connsiteX73" fmla="*/ 6124915 w 6124915"/>
                <a:gd name="connsiteY73" fmla="*/ 1411249 h 3141908"/>
                <a:gd name="connsiteX74" fmla="*/ 6124915 w 6124915"/>
                <a:gd name="connsiteY74" fmla="*/ 1714575 h 3141908"/>
                <a:gd name="connsiteX75" fmla="*/ 6123199 w 6124915"/>
                <a:gd name="connsiteY75" fmla="*/ 1715809 h 3141908"/>
                <a:gd name="connsiteX76" fmla="*/ 6069859 w 6124915"/>
                <a:gd name="connsiteY76" fmla="*/ 1753909 h 3141908"/>
                <a:gd name="connsiteX77" fmla="*/ 6054619 w 6124915"/>
                <a:gd name="connsiteY77" fmla="*/ 1776769 h 3141908"/>
                <a:gd name="connsiteX78" fmla="*/ 6001279 w 6124915"/>
                <a:gd name="connsiteY78" fmla="*/ 1807249 h 3141908"/>
                <a:gd name="connsiteX79" fmla="*/ 5970799 w 6124915"/>
                <a:gd name="connsiteY79" fmla="*/ 1830109 h 3141908"/>
                <a:gd name="connsiteX80" fmla="*/ 5947939 w 6124915"/>
                <a:gd name="connsiteY80" fmla="*/ 1845349 h 3141908"/>
                <a:gd name="connsiteX81" fmla="*/ 5932699 w 6124915"/>
                <a:gd name="connsiteY81" fmla="*/ 1868209 h 3141908"/>
                <a:gd name="connsiteX82" fmla="*/ 5902219 w 6124915"/>
                <a:gd name="connsiteY82" fmla="*/ 1891069 h 3141908"/>
                <a:gd name="connsiteX83" fmla="*/ 5886979 w 6124915"/>
                <a:gd name="connsiteY83" fmla="*/ 1936789 h 3141908"/>
                <a:gd name="connsiteX84" fmla="*/ 5879359 w 6124915"/>
                <a:gd name="connsiteY84" fmla="*/ 1959649 h 3141908"/>
                <a:gd name="connsiteX85" fmla="*/ 5894599 w 6124915"/>
                <a:gd name="connsiteY85" fmla="*/ 2005369 h 3141908"/>
                <a:gd name="connsiteX86" fmla="*/ 5908606 w 6124915"/>
                <a:gd name="connsiteY86" fmla="*/ 2017993 h 3141908"/>
                <a:gd name="connsiteX87" fmla="*/ 5923024 w 6124915"/>
                <a:gd name="connsiteY87" fmla="*/ 2026952 h 3141908"/>
                <a:gd name="connsiteX88" fmla="*/ 5906629 w 6124915"/>
                <a:gd name="connsiteY88" fmla="*/ 2025578 h 3141908"/>
                <a:gd name="connsiteX89" fmla="*/ 5840734 w 6124915"/>
                <a:gd name="connsiteY89" fmla="*/ 2021302 h 3141908"/>
                <a:gd name="connsiteX90" fmla="*/ 5634994 w 6124915"/>
                <a:gd name="connsiteY90" fmla="*/ 2013682 h 3141908"/>
                <a:gd name="connsiteX91" fmla="*/ 5604514 w 6124915"/>
                <a:gd name="connsiteY91" fmla="*/ 2036542 h 3141908"/>
                <a:gd name="connsiteX92" fmla="*/ 5558794 w 6124915"/>
                <a:gd name="connsiteY92" fmla="*/ 2067022 h 3141908"/>
                <a:gd name="connsiteX93" fmla="*/ 5482594 w 6124915"/>
                <a:gd name="connsiteY93" fmla="*/ 2082262 h 3141908"/>
                <a:gd name="connsiteX94" fmla="*/ 5459734 w 6124915"/>
                <a:gd name="connsiteY94" fmla="*/ 2089882 h 3141908"/>
                <a:gd name="connsiteX95" fmla="*/ 5375914 w 6124915"/>
                <a:gd name="connsiteY95" fmla="*/ 2105122 h 3141908"/>
                <a:gd name="connsiteX96" fmla="*/ 5246374 w 6124915"/>
                <a:gd name="connsiteY96" fmla="*/ 2112742 h 3141908"/>
                <a:gd name="connsiteX97" fmla="*/ 5208274 w 6124915"/>
                <a:gd name="connsiteY97" fmla="*/ 2120362 h 3141908"/>
                <a:gd name="connsiteX98" fmla="*/ 5185414 w 6124915"/>
                <a:gd name="connsiteY98" fmla="*/ 2127982 h 3141908"/>
                <a:gd name="connsiteX99" fmla="*/ 5154934 w 6124915"/>
                <a:gd name="connsiteY99" fmla="*/ 2135602 h 3141908"/>
                <a:gd name="connsiteX100" fmla="*/ 5132074 w 6124915"/>
                <a:gd name="connsiteY100" fmla="*/ 2143222 h 3141908"/>
                <a:gd name="connsiteX101" fmla="*/ 5086354 w 6124915"/>
                <a:gd name="connsiteY101" fmla="*/ 2150842 h 3141908"/>
                <a:gd name="connsiteX102" fmla="*/ 5048254 w 6124915"/>
                <a:gd name="connsiteY102" fmla="*/ 2166082 h 3141908"/>
                <a:gd name="connsiteX103" fmla="*/ 5017774 w 6124915"/>
                <a:gd name="connsiteY103" fmla="*/ 2173702 h 3141908"/>
                <a:gd name="connsiteX104" fmla="*/ 4956814 w 6124915"/>
                <a:gd name="connsiteY104" fmla="*/ 2242282 h 3141908"/>
                <a:gd name="connsiteX105" fmla="*/ 4918714 w 6124915"/>
                <a:gd name="connsiteY105" fmla="*/ 2280382 h 3141908"/>
                <a:gd name="connsiteX106" fmla="*/ 4903474 w 6124915"/>
                <a:gd name="connsiteY106" fmla="*/ 2303242 h 3141908"/>
                <a:gd name="connsiteX107" fmla="*/ 4857754 w 6124915"/>
                <a:gd name="connsiteY107" fmla="*/ 2379442 h 3141908"/>
                <a:gd name="connsiteX108" fmla="*/ 4850134 w 6124915"/>
                <a:gd name="connsiteY108" fmla="*/ 2425162 h 3141908"/>
                <a:gd name="connsiteX109" fmla="*/ 4812034 w 6124915"/>
                <a:gd name="connsiteY109" fmla="*/ 2501362 h 3141908"/>
                <a:gd name="connsiteX110" fmla="*/ 4796794 w 6124915"/>
                <a:gd name="connsiteY110" fmla="*/ 2524222 h 3141908"/>
                <a:gd name="connsiteX111" fmla="*/ 4773934 w 6124915"/>
                <a:gd name="connsiteY111" fmla="*/ 2577562 h 3141908"/>
                <a:gd name="connsiteX112" fmla="*/ 4758694 w 6124915"/>
                <a:gd name="connsiteY112" fmla="*/ 2646142 h 3141908"/>
                <a:gd name="connsiteX113" fmla="*/ 4705354 w 6124915"/>
                <a:gd name="connsiteY113" fmla="*/ 2722342 h 3141908"/>
                <a:gd name="connsiteX114" fmla="*/ 4690114 w 6124915"/>
                <a:gd name="connsiteY114" fmla="*/ 2745202 h 3141908"/>
                <a:gd name="connsiteX115" fmla="*/ 4652014 w 6124915"/>
                <a:gd name="connsiteY115" fmla="*/ 2798542 h 3141908"/>
                <a:gd name="connsiteX116" fmla="*/ 4629154 w 6124915"/>
                <a:gd name="connsiteY116" fmla="*/ 2889982 h 3141908"/>
                <a:gd name="connsiteX117" fmla="*/ 4621534 w 6124915"/>
                <a:gd name="connsiteY117" fmla="*/ 2912842 h 3141908"/>
                <a:gd name="connsiteX118" fmla="*/ 4613914 w 6124915"/>
                <a:gd name="connsiteY118" fmla="*/ 2943322 h 3141908"/>
                <a:gd name="connsiteX119" fmla="*/ 4603359 w 6124915"/>
                <a:gd name="connsiteY119" fmla="*/ 3133911 h 3141908"/>
                <a:gd name="connsiteX120" fmla="*/ 4603520 w 6124915"/>
                <a:gd name="connsiteY120" fmla="*/ 3141908 h 3141908"/>
                <a:gd name="connsiteX121" fmla="*/ 0 w 6124915"/>
                <a:gd name="connsiteY121" fmla="*/ 3141908 h 3141908"/>
                <a:gd name="connsiteX122" fmla="*/ 0 w 6124915"/>
                <a:gd name="connsiteY122" fmla="*/ 0 h 31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24915" h="3141908">
                  <a:moveTo>
                    <a:pt x="0" y="0"/>
                  </a:moveTo>
                  <a:lnTo>
                    <a:pt x="2223068" y="0"/>
                  </a:lnTo>
                  <a:lnTo>
                    <a:pt x="2198899" y="24169"/>
                  </a:lnTo>
                  <a:cubicBezTo>
                    <a:pt x="2190536" y="33727"/>
                    <a:pt x="2183659" y="44489"/>
                    <a:pt x="2176039" y="54649"/>
                  </a:cubicBezTo>
                  <a:cubicBezTo>
                    <a:pt x="2147159" y="155729"/>
                    <a:pt x="2170352" y="61082"/>
                    <a:pt x="2153179" y="207049"/>
                  </a:cubicBezTo>
                  <a:cubicBezTo>
                    <a:pt x="2151955" y="217450"/>
                    <a:pt x="2148568" y="227498"/>
                    <a:pt x="2145559" y="237529"/>
                  </a:cubicBezTo>
                  <a:cubicBezTo>
                    <a:pt x="2140943" y="252916"/>
                    <a:pt x="2130319" y="283249"/>
                    <a:pt x="2130319" y="283249"/>
                  </a:cubicBezTo>
                  <a:cubicBezTo>
                    <a:pt x="2132859" y="336589"/>
                    <a:pt x="2134893" y="389956"/>
                    <a:pt x="2137939" y="443269"/>
                  </a:cubicBezTo>
                  <a:cubicBezTo>
                    <a:pt x="2139973" y="478862"/>
                    <a:pt x="2141827" y="514494"/>
                    <a:pt x="2145559" y="549949"/>
                  </a:cubicBezTo>
                  <a:cubicBezTo>
                    <a:pt x="2146915" y="562829"/>
                    <a:pt x="2147919" y="576214"/>
                    <a:pt x="2153179" y="588049"/>
                  </a:cubicBezTo>
                  <a:cubicBezTo>
                    <a:pt x="2158337" y="599654"/>
                    <a:pt x="2168419" y="608369"/>
                    <a:pt x="2176039" y="618529"/>
                  </a:cubicBezTo>
                  <a:cubicBezTo>
                    <a:pt x="2178579" y="626149"/>
                    <a:pt x="2179402" y="634578"/>
                    <a:pt x="2183659" y="641389"/>
                  </a:cubicBezTo>
                  <a:cubicBezTo>
                    <a:pt x="2232518" y="719564"/>
                    <a:pt x="2197990" y="647417"/>
                    <a:pt x="2229379" y="702349"/>
                  </a:cubicBezTo>
                  <a:cubicBezTo>
                    <a:pt x="2241115" y="722886"/>
                    <a:pt x="2244666" y="730446"/>
                    <a:pt x="2244923" y="732339"/>
                  </a:cubicBezTo>
                  <a:lnTo>
                    <a:pt x="2244377" y="732155"/>
                  </a:lnTo>
                  <a:lnTo>
                    <a:pt x="2240351" y="727286"/>
                  </a:lnTo>
                  <a:cubicBezTo>
                    <a:pt x="2238973" y="725942"/>
                    <a:pt x="2241636" y="729898"/>
                    <a:pt x="2243450" y="731843"/>
                  </a:cubicBezTo>
                  <a:lnTo>
                    <a:pt x="2244377" y="732155"/>
                  </a:lnTo>
                  <a:lnTo>
                    <a:pt x="2246061" y="734192"/>
                  </a:lnTo>
                  <a:cubicBezTo>
                    <a:pt x="2252704" y="742664"/>
                    <a:pt x="2265833" y="760093"/>
                    <a:pt x="2290339" y="793789"/>
                  </a:cubicBezTo>
                  <a:cubicBezTo>
                    <a:pt x="2295726" y="801195"/>
                    <a:pt x="2299453" y="809842"/>
                    <a:pt x="2305579" y="816649"/>
                  </a:cubicBezTo>
                  <a:cubicBezTo>
                    <a:pt x="2322400" y="835339"/>
                    <a:pt x="2341139" y="852209"/>
                    <a:pt x="2358919" y="869989"/>
                  </a:cubicBezTo>
                  <a:lnTo>
                    <a:pt x="2389399" y="900469"/>
                  </a:lnTo>
                  <a:cubicBezTo>
                    <a:pt x="2399559" y="910629"/>
                    <a:pt x="2407028" y="924523"/>
                    <a:pt x="2419879" y="930949"/>
                  </a:cubicBezTo>
                  <a:cubicBezTo>
                    <a:pt x="2430039" y="936029"/>
                    <a:pt x="2440496" y="940553"/>
                    <a:pt x="2450359" y="946189"/>
                  </a:cubicBezTo>
                  <a:cubicBezTo>
                    <a:pt x="2458310" y="950733"/>
                    <a:pt x="2465028" y="957333"/>
                    <a:pt x="2473219" y="961429"/>
                  </a:cubicBezTo>
                  <a:cubicBezTo>
                    <a:pt x="2480403" y="965021"/>
                    <a:pt x="2489058" y="965148"/>
                    <a:pt x="2496079" y="969049"/>
                  </a:cubicBezTo>
                  <a:cubicBezTo>
                    <a:pt x="2512090" y="977944"/>
                    <a:pt x="2526740" y="989103"/>
                    <a:pt x="2541799" y="999529"/>
                  </a:cubicBezTo>
                  <a:cubicBezTo>
                    <a:pt x="2559764" y="1011966"/>
                    <a:pt x="2574410" y="1030719"/>
                    <a:pt x="2595139" y="1037629"/>
                  </a:cubicBezTo>
                  <a:cubicBezTo>
                    <a:pt x="2652598" y="1056782"/>
                    <a:pt x="2581773" y="1030946"/>
                    <a:pt x="2640859" y="1060489"/>
                  </a:cubicBezTo>
                  <a:cubicBezTo>
                    <a:pt x="2653093" y="1066606"/>
                    <a:pt x="2666725" y="1069612"/>
                    <a:pt x="2678959" y="1075729"/>
                  </a:cubicBezTo>
                  <a:cubicBezTo>
                    <a:pt x="2687150" y="1079825"/>
                    <a:pt x="2693715" y="1086704"/>
                    <a:pt x="2701819" y="1090969"/>
                  </a:cubicBezTo>
                  <a:cubicBezTo>
                    <a:pt x="2742027" y="1112131"/>
                    <a:pt x="2780634" y="1137561"/>
                    <a:pt x="2823739" y="1151929"/>
                  </a:cubicBezTo>
                  <a:cubicBezTo>
                    <a:pt x="2877350" y="1169799"/>
                    <a:pt x="2811167" y="1146541"/>
                    <a:pt x="2877079" y="1174789"/>
                  </a:cubicBezTo>
                  <a:cubicBezTo>
                    <a:pt x="2884462" y="1177953"/>
                    <a:pt x="2892418" y="1179589"/>
                    <a:pt x="2899939" y="1182409"/>
                  </a:cubicBezTo>
                  <a:cubicBezTo>
                    <a:pt x="2912746" y="1187212"/>
                    <a:pt x="2925540" y="1192094"/>
                    <a:pt x="2938039" y="1197649"/>
                  </a:cubicBezTo>
                  <a:cubicBezTo>
                    <a:pt x="2948419" y="1202262"/>
                    <a:pt x="2958034" y="1208520"/>
                    <a:pt x="2968519" y="1212889"/>
                  </a:cubicBezTo>
                  <a:cubicBezTo>
                    <a:pt x="3110692" y="1272128"/>
                    <a:pt x="2973966" y="1214705"/>
                    <a:pt x="3059959" y="1243369"/>
                  </a:cubicBezTo>
                  <a:cubicBezTo>
                    <a:pt x="3080547" y="1250232"/>
                    <a:pt x="3100205" y="1259756"/>
                    <a:pt x="3120919" y="1266229"/>
                  </a:cubicBezTo>
                  <a:cubicBezTo>
                    <a:pt x="3140911" y="1272476"/>
                    <a:pt x="3161062" y="1279156"/>
                    <a:pt x="3181879" y="1281469"/>
                  </a:cubicBezTo>
                  <a:cubicBezTo>
                    <a:pt x="3280858" y="1292467"/>
                    <a:pt x="3227538" y="1287179"/>
                    <a:pt x="3341899" y="1296709"/>
                  </a:cubicBezTo>
                  <a:cubicBezTo>
                    <a:pt x="3395773" y="1314667"/>
                    <a:pt x="3327247" y="1293486"/>
                    <a:pt x="3425719" y="1311949"/>
                  </a:cubicBezTo>
                  <a:cubicBezTo>
                    <a:pt x="3577126" y="1340338"/>
                    <a:pt x="3391043" y="1316563"/>
                    <a:pt x="3555259" y="1334809"/>
                  </a:cubicBezTo>
                  <a:lnTo>
                    <a:pt x="3844819" y="1311949"/>
                  </a:lnTo>
                  <a:cubicBezTo>
                    <a:pt x="3852813" y="1311169"/>
                    <a:pt x="3860221" y="1307312"/>
                    <a:pt x="3867679" y="1304329"/>
                  </a:cubicBezTo>
                  <a:cubicBezTo>
                    <a:pt x="3917225" y="1284510"/>
                    <a:pt x="3941732" y="1272825"/>
                    <a:pt x="3989599" y="1243369"/>
                  </a:cubicBezTo>
                  <a:cubicBezTo>
                    <a:pt x="4042773" y="1210646"/>
                    <a:pt x="3995953" y="1226541"/>
                    <a:pt x="4050559" y="1212889"/>
                  </a:cubicBezTo>
                  <a:cubicBezTo>
                    <a:pt x="4087808" y="1188056"/>
                    <a:pt x="4073536" y="1195070"/>
                    <a:pt x="4134379" y="1174789"/>
                  </a:cubicBezTo>
                  <a:cubicBezTo>
                    <a:pt x="4144314" y="1171477"/>
                    <a:pt x="4155289" y="1171422"/>
                    <a:pt x="4164859" y="1167169"/>
                  </a:cubicBezTo>
                  <a:cubicBezTo>
                    <a:pt x="4221053" y="1142194"/>
                    <a:pt x="4261190" y="1121250"/>
                    <a:pt x="4309639" y="1090969"/>
                  </a:cubicBezTo>
                  <a:cubicBezTo>
                    <a:pt x="4350159" y="1065644"/>
                    <a:pt x="4355112" y="1053812"/>
                    <a:pt x="4416319" y="1030009"/>
                  </a:cubicBezTo>
                  <a:cubicBezTo>
                    <a:pt x="4433058" y="1023499"/>
                    <a:pt x="4451943" y="1025342"/>
                    <a:pt x="4469659" y="1022389"/>
                  </a:cubicBezTo>
                  <a:cubicBezTo>
                    <a:pt x="4485734" y="1019710"/>
                    <a:pt x="4495845" y="1017756"/>
                    <a:pt x="4501889" y="1016350"/>
                  </a:cubicBezTo>
                  <a:lnTo>
                    <a:pt x="4506753" y="1014647"/>
                  </a:lnTo>
                  <a:lnTo>
                    <a:pt x="4509696" y="1014686"/>
                  </a:lnTo>
                  <a:cubicBezTo>
                    <a:pt x="4529539" y="1014611"/>
                    <a:pt x="4577417" y="1013016"/>
                    <a:pt x="4683019" y="1007149"/>
                  </a:cubicBezTo>
                  <a:lnTo>
                    <a:pt x="4919239" y="991909"/>
                  </a:lnTo>
                  <a:cubicBezTo>
                    <a:pt x="4992899" y="996989"/>
                    <a:pt x="5066717" y="1000149"/>
                    <a:pt x="5140219" y="1007149"/>
                  </a:cubicBezTo>
                  <a:cubicBezTo>
                    <a:pt x="5173477" y="1010316"/>
                    <a:pt x="5206519" y="1015837"/>
                    <a:pt x="5239279" y="1022389"/>
                  </a:cubicBezTo>
                  <a:cubicBezTo>
                    <a:pt x="5257411" y="1026015"/>
                    <a:pt x="5274680" y="1033144"/>
                    <a:pt x="5292619" y="1037629"/>
                  </a:cubicBezTo>
                  <a:cubicBezTo>
                    <a:pt x="5305184" y="1040770"/>
                    <a:pt x="5317976" y="1042932"/>
                    <a:pt x="5330719" y="1045249"/>
                  </a:cubicBezTo>
                  <a:cubicBezTo>
                    <a:pt x="5397783" y="1057443"/>
                    <a:pt x="5385304" y="1053551"/>
                    <a:pt x="5475499" y="1060489"/>
                  </a:cubicBezTo>
                  <a:cubicBezTo>
                    <a:pt x="5526960" y="1077643"/>
                    <a:pt x="5463615" y="1057848"/>
                    <a:pt x="5544079" y="1075729"/>
                  </a:cubicBezTo>
                  <a:cubicBezTo>
                    <a:pt x="5551920" y="1077471"/>
                    <a:pt x="5559098" y="1081607"/>
                    <a:pt x="5566939" y="1083349"/>
                  </a:cubicBezTo>
                  <a:cubicBezTo>
                    <a:pt x="5582021" y="1086701"/>
                    <a:pt x="5597604" y="1087495"/>
                    <a:pt x="5612659" y="1090969"/>
                  </a:cubicBezTo>
                  <a:cubicBezTo>
                    <a:pt x="5630677" y="1095127"/>
                    <a:pt x="5648060" y="1101724"/>
                    <a:pt x="5665999" y="1106209"/>
                  </a:cubicBezTo>
                  <a:cubicBezTo>
                    <a:pt x="5695712" y="1113637"/>
                    <a:pt x="5727332" y="1117148"/>
                    <a:pt x="5757439" y="1121449"/>
                  </a:cubicBezTo>
                  <a:lnTo>
                    <a:pt x="5826019" y="1144309"/>
                  </a:lnTo>
                  <a:cubicBezTo>
                    <a:pt x="5847671" y="1151526"/>
                    <a:pt x="5858644" y="1153987"/>
                    <a:pt x="5879359" y="1167169"/>
                  </a:cubicBezTo>
                  <a:cubicBezTo>
                    <a:pt x="5897793" y="1178900"/>
                    <a:pt x="5913963" y="1194027"/>
                    <a:pt x="5932699" y="1205269"/>
                  </a:cubicBezTo>
                  <a:cubicBezTo>
                    <a:pt x="5958992" y="1221045"/>
                    <a:pt x="5954867" y="1202436"/>
                    <a:pt x="5978419" y="1228129"/>
                  </a:cubicBezTo>
                  <a:cubicBezTo>
                    <a:pt x="6000399" y="1252107"/>
                    <a:pt x="6016378" y="1281328"/>
                    <a:pt x="6039379" y="1304329"/>
                  </a:cubicBezTo>
                  <a:cubicBezTo>
                    <a:pt x="6092865" y="1357815"/>
                    <a:pt x="6049072" y="1310037"/>
                    <a:pt x="6100339" y="1380529"/>
                  </a:cubicBezTo>
                  <a:lnTo>
                    <a:pt x="6124915" y="1411249"/>
                  </a:lnTo>
                  <a:lnTo>
                    <a:pt x="6124915" y="1714575"/>
                  </a:lnTo>
                  <a:lnTo>
                    <a:pt x="6123199" y="1715809"/>
                  </a:lnTo>
                  <a:cubicBezTo>
                    <a:pt x="6076861" y="1754424"/>
                    <a:pt x="6126259" y="1725709"/>
                    <a:pt x="6069859" y="1753909"/>
                  </a:cubicBezTo>
                  <a:cubicBezTo>
                    <a:pt x="6064779" y="1761529"/>
                    <a:pt x="6061095" y="1770293"/>
                    <a:pt x="6054619" y="1776769"/>
                  </a:cubicBezTo>
                  <a:cubicBezTo>
                    <a:pt x="6031553" y="1799835"/>
                    <a:pt x="6027434" y="1798531"/>
                    <a:pt x="6001279" y="1807249"/>
                  </a:cubicBezTo>
                  <a:cubicBezTo>
                    <a:pt x="5991119" y="1814869"/>
                    <a:pt x="5981133" y="1822727"/>
                    <a:pt x="5970799" y="1830109"/>
                  </a:cubicBezTo>
                  <a:cubicBezTo>
                    <a:pt x="5963347" y="1835432"/>
                    <a:pt x="5954415" y="1838873"/>
                    <a:pt x="5947939" y="1845349"/>
                  </a:cubicBezTo>
                  <a:cubicBezTo>
                    <a:pt x="5941463" y="1851825"/>
                    <a:pt x="5939175" y="1861733"/>
                    <a:pt x="5932699" y="1868209"/>
                  </a:cubicBezTo>
                  <a:cubicBezTo>
                    <a:pt x="5923719" y="1877189"/>
                    <a:pt x="5912379" y="1883449"/>
                    <a:pt x="5902219" y="1891069"/>
                  </a:cubicBezTo>
                  <a:lnTo>
                    <a:pt x="5886979" y="1936789"/>
                  </a:lnTo>
                  <a:lnTo>
                    <a:pt x="5879359" y="1959649"/>
                  </a:lnTo>
                  <a:cubicBezTo>
                    <a:pt x="5884439" y="1974889"/>
                    <a:pt x="5885688" y="1992003"/>
                    <a:pt x="5894599" y="2005369"/>
                  </a:cubicBezTo>
                  <a:cubicBezTo>
                    <a:pt x="5898122" y="2010653"/>
                    <a:pt x="5903158" y="2014522"/>
                    <a:pt x="5908606" y="2017993"/>
                  </a:cubicBezTo>
                  <a:lnTo>
                    <a:pt x="5923024" y="2026952"/>
                  </a:lnTo>
                  <a:lnTo>
                    <a:pt x="5906629" y="2025578"/>
                  </a:lnTo>
                  <a:cubicBezTo>
                    <a:pt x="5870059" y="2022883"/>
                    <a:pt x="5840734" y="2021302"/>
                    <a:pt x="5840734" y="2021302"/>
                  </a:cubicBezTo>
                  <a:cubicBezTo>
                    <a:pt x="5770711" y="1974620"/>
                    <a:pt x="5803020" y="1989678"/>
                    <a:pt x="5634994" y="2013682"/>
                  </a:cubicBezTo>
                  <a:cubicBezTo>
                    <a:pt x="5622422" y="2015478"/>
                    <a:pt x="5614918" y="2029259"/>
                    <a:pt x="5604514" y="2036542"/>
                  </a:cubicBezTo>
                  <a:cubicBezTo>
                    <a:pt x="5589509" y="2047046"/>
                    <a:pt x="5576563" y="2062580"/>
                    <a:pt x="5558794" y="2067022"/>
                  </a:cubicBezTo>
                  <a:cubicBezTo>
                    <a:pt x="5437340" y="2097386"/>
                    <a:pt x="5650745" y="2044895"/>
                    <a:pt x="5482594" y="2082262"/>
                  </a:cubicBezTo>
                  <a:cubicBezTo>
                    <a:pt x="5474753" y="2084004"/>
                    <a:pt x="5467457" y="2087675"/>
                    <a:pt x="5459734" y="2089882"/>
                  </a:cubicBezTo>
                  <a:cubicBezTo>
                    <a:pt x="5431209" y="2098032"/>
                    <a:pt x="5406386" y="2102583"/>
                    <a:pt x="5375914" y="2105122"/>
                  </a:cubicBezTo>
                  <a:cubicBezTo>
                    <a:pt x="5332809" y="2108714"/>
                    <a:pt x="5289554" y="2110202"/>
                    <a:pt x="5246374" y="2112742"/>
                  </a:cubicBezTo>
                  <a:cubicBezTo>
                    <a:pt x="5233674" y="2115282"/>
                    <a:pt x="5220839" y="2117221"/>
                    <a:pt x="5208274" y="2120362"/>
                  </a:cubicBezTo>
                  <a:cubicBezTo>
                    <a:pt x="5200482" y="2122310"/>
                    <a:pt x="5193137" y="2125775"/>
                    <a:pt x="5185414" y="2127982"/>
                  </a:cubicBezTo>
                  <a:cubicBezTo>
                    <a:pt x="5175344" y="2130859"/>
                    <a:pt x="5165004" y="2132725"/>
                    <a:pt x="5154934" y="2135602"/>
                  </a:cubicBezTo>
                  <a:cubicBezTo>
                    <a:pt x="5147211" y="2137809"/>
                    <a:pt x="5139915" y="2141480"/>
                    <a:pt x="5132074" y="2143222"/>
                  </a:cubicBezTo>
                  <a:cubicBezTo>
                    <a:pt x="5116992" y="2146574"/>
                    <a:pt x="5101594" y="2148302"/>
                    <a:pt x="5086354" y="2150842"/>
                  </a:cubicBezTo>
                  <a:cubicBezTo>
                    <a:pt x="5073654" y="2155922"/>
                    <a:pt x="5061230" y="2161757"/>
                    <a:pt x="5048254" y="2166082"/>
                  </a:cubicBezTo>
                  <a:cubicBezTo>
                    <a:pt x="5038319" y="2169394"/>
                    <a:pt x="5027141" y="2169018"/>
                    <a:pt x="5017774" y="2173702"/>
                  </a:cubicBezTo>
                  <a:cubicBezTo>
                    <a:pt x="4969189" y="2197995"/>
                    <a:pt x="4999318" y="2199778"/>
                    <a:pt x="4956814" y="2242282"/>
                  </a:cubicBezTo>
                  <a:cubicBezTo>
                    <a:pt x="4944114" y="2254982"/>
                    <a:pt x="4930541" y="2266865"/>
                    <a:pt x="4918714" y="2280382"/>
                  </a:cubicBezTo>
                  <a:cubicBezTo>
                    <a:pt x="4912683" y="2287274"/>
                    <a:pt x="4908274" y="2295442"/>
                    <a:pt x="4903474" y="2303242"/>
                  </a:cubicBezTo>
                  <a:cubicBezTo>
                    <a:pt x="4887950" y="2328469"/>
                    <a:pt x="4857754" y="2379442"/>
                    <a:pt x="4857754" y="2379442"/>
                  </a:cubicBezTo>
                  <a:cubicBezTo>
                    <a:pt x="4855214" y="2394682"/>
                    <a:pt x="4855559" y="2410696"/>
                    <a:pt x="4850134" y="2425162"/>
                  </a:cubicBezTo>
                  <a:cubicBezTo>
                    <a:pt x="4840163" y="2451752"/>
                    <a:pt x="4827786" y="2477733"/>
                    <a:pt x="4812034" y="2501362"/>
                  </a:cubicBezTo>
                  <a:cubicBezTo>
                    <a:pt x="4806954" y="2508982"/>
                    <a:pt x="4800890" y="2516031"/>
                    <a:pt x="4796794" y="2524222"/>
                  </a:cubicBezTo>
                  <a:cubicBezTo>
                    <a:pt x="4788143" y="2541524"/>
                    <a:pt x="4781554" y="2559782"/>
                    <a:pt x="4773934" y="2577562"/>
                  </a:cubicBezTo>
                  <a:cubicBezTo>
                    <a:pt x="4772554" y="2585843"/>
                    <a:pt x="4767269" y="2632207"/>
                    <a:pt x="4758694" y="2646142"/>
                  </a:cubicBezTo>
                  <a:cubicBezTo>
                    <a:pt x="4742445" y="2672547"/>
                    <a:pt x="4723002" y="2696850"/>
                    <a:pt x="4705354" y="2722342"/>
                  </a:cubicBezTo>
                  <a:cubicBezTo>
                    <a:pt x="4700141" y="2729872"/>
                    <a:pt x="4695609" y="2737876"/>
                    <a:pt x="4690114" y="2745202"/>
                  </a:cubicBezTo>
                  <a:cubicBezTo>
                    <a:pt x="4687044" y="2749296"/>
                    <a:pt x="4656066" y="2789426"/>
                    <a:pt x="4652014" y="2798542"/>
                  </a:cubicBezTo>
                  <a:cubicBezTo>
                    <a:pt x="4631484" y="2844734"/>
                    <a:pt x="4639803" y="2842059"/>
                    <a:pt x="4629154" y="2889982"/>
                  </a:cubicBezTo>
                  <a:cubicBezTo>
                    <a:pt x="4627412" y="2897823"/>
                    <a:pt x="4623741" y="2905119"/>
                    <a:pt x="4621534" y="2912842"/>
                  </a:cubicBezTo>
                  <a:cubicBezTo>
                    <a:pt x="4618657" y="2922912"/>
                    <a:pt x="4616454" y="2933162"/>
                    <a:pt x="4613914" y="2943322"/>
                  </a:cubicBezTo>
                  <a:cubicBezTo>
                    <a:pt x="4606334" y="3049450"/>
                    <a:pt x="4603087" y="3083440"/>
                    <a:pt x="4603359" y="3133911"/>
                  </a:cubicBezTo>
                  <a:lnTo>
                    <a:pt x="4603520" y="3141908"/>
                  </a:lnTo>
                  <a:lnTo>
                    <a:pt x="0" y="31419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568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80697"/>
          </a:xfrm>
        </p:spPr>
        <p:txBody>
          <a:bodyPr numCol="4" anchor="t">
            <a:noAutofit/>
          </a:bodyPr>
          <a:lstStyle/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 Part 1 The Structure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P4 Model Analysis &amp; Structure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P5 Passengers’ Behaviour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P6 Critical Assumptions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P7 Definitions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P8 Part 2 Analysis of the Problem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P9 Overview of Math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P10 The Construction of the Coordinate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P11 Full Set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v↔Distribution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Distribution↔P_v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P_v↔Density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P14 Density(A)↔v(A)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P15 Passenger Demo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P!6 Overall Recursion Formula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P17 Congestion: Analysis of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P18 Congestion: State Description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P19 Congestion: State Conversion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P20 Total Time: Concepts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P21Total Time: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P22 Part 3 Optimiza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tion and Its Applications (Disembarking)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Qualitative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P24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Semi-Quantitative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P25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Quantitative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P26 Modelling &amp; Optimization of Disembarking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P27 Satisfactory Index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P28 Results of Simulation: Graphs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P29 Results of Simulation: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P30 Part 4 Sensitivity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P31 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P32 Sensitivity Analysis: Conclusion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P33 Part 5 Extensions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P34 Coordinates: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P35 Coordinates: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P36 Optimisation: Occupational Rate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P37 Optimisation: Optimal Boarding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P38 Conclusion: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P39 Conclusion: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P40 Part 6 Conclusion &amp; Reflection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P41 Strengths &amp; Weaknesses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Appendix</a:t>
            </a:r>
            <a:endParaRPr lang="en-GB" altLang="zh-CN" sz="8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4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R2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R4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R5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R6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R7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R8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R9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R10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R14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R15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R16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任意多边形 19">
            <a:hlinkClick r:id="rId57" action="ppaction://hlinksldjump"/>
            <a:extLst>
              <a:ext uri="{FF2B5EF4-FFF2-40B4-BE49-F238E27FC236}">
                <a16:creationId xmlns:a16="http://schemas.microsoft.com/office/drawing/2014/main" id="{652BB785-0028-4AC7-86E3-4B003863AA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任意多边形 19">
            <a:hlinkClick r:id="rId58" action="ppaction://hlinksldjump"/>
            <a:extLst>
              <a:ext uri="{FF2B5EF4-FFF2-40B4-BE49-F238E27FC236}">
                <a16:creationId xmlns:a16="http://schemas.microsoft.com/office/drawing/2014/main" id="{1554E171-1FD0-4DC1-8DFB-E2FAEAD744C2}"/>
              </a:ext>
            </a:extLst>
          </p:cNvPr>
          <p:cNvSpPr/>
          <p:nvPr/>
        </p:nvSpPr>
        <p:spPr>
          <a:xfrm flipH="1">
            <a:off x="0" y="6347968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An Explanation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Velocity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6351385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GB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GB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8197" r="-10070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9" t="-8197" r="-93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B9A3ABE-E2F8-44C4-AF96-4428AE6FC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83BA4-25BC-4477-9228-CD5230333E8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45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46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>
                <a:noAutofit/>
              </a:bodyPr>
              <a:lstStyle/>
              <a:p>
                <a:r>
                  <a:rPr lang="en-US" altLang="zh-CN" dirty="0">
                    <a:latin typeface="+mj-lt"/>
                    <a:cs typeface="Times New Roman" panose="02020603050405020304" pitchFamily="18" charset="0"/>
                  </a:rPr>
                  <a:t>The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are moving.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can be calculated by accumulating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all the time steps and selecting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1)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element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moving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not moving) according to the definition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It’s easy to prove mathematically that the formula is correct according to the definition of matrix multiplication.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Linearity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0066" y="2665706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AxMath" r:id="rId6" imgW="1718604" imgH="431727" progId="Equation.AxMath">
                  <p:embed/>
                </p:oleObj>
              </mc:Choice>
              <mc:Fallback>
                <p:oleObj name="AxMath" r:id="rId6" imgW="1718604" imgH="431727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2B193A8-64DB-4B53-A753-C9D302A76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6" y="2665706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>
                <a:solidFill>
                  <a:srgbClr val="21048A"/>
                </a:solidFill>
              </a:rPr>
              <a:pPr/>
              <a:t>49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Passengers’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Behaviour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18786" y="2717366"/>
            <a:ext cx="9354429" cy="2968841"/>
            <a:chOff x="6166796" y="2483839"/>
            <a:chExt cx="6915686" cy="2194850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227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did you think of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 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you’ve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Index: Factors &amp; Weights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third factor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C1141E-4F99-42E1-A37B-2C451FFE2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How?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76259EAC-37D1-2949-9985-1018504F8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2" y="2180913"/>
            <a:ext cx="4188366" cy="4040542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7193632" y="6389585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Fig. Sigmoid Model Demonstration</a:t>
            </a:r>
            <a:endParaRPr lang="x-none" sz="1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1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98370"/>
            <a:chOff x="47613" y="3050706"/>
            <a:chExt cx="11334385" cy="2598370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740266" y="5341299"/>
              <a:ext cx="4021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3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77276"/>
            <a:chOff x="619016" y="2983694"/>
            <a:chExt cx="10145770" cy="27772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4294099" y="5453193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</TotalTime>
  <Words>2673</Words>
  <Application>Microsoft Office PowerPoint</Application>
  <PresentationFormat>宽屏</PresentationFormat>
  <Paragraphs>592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Wingdings 2</vt:lpstr>
      <vt:lpstr>Wingdings</vt:lpstr>
      <vt:lpstr>Cambria Math</vt:lpstr>
      <vt:lpstr>等线</vt:lpstr>
      <vt:lpstr>Times New Roman</vt:lpstr>
      <vt:lpstr>宋体</vt:lpstr>
      <vt:lpstr>Edwardian Script ITC</vt:lpstr>
      <vt:lpstr>Colonna MT</vt:lpstr>
      <vt:lpstr>Calibri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Passengers’ Behaviour</vt:lpstr>
      <vt:lpstr>Critical Assumptions</vt:lpstr>
      <vt:lpstr>Definitions</vt:lpstr>
      <vt:lpstr>Part 2 Analysis of the Problem</vt:lpstr>
      <vt:lpstr>Overview of Math Model</vt:lpstr>
      <vt:lpstr>The Construction of the Coordinate</vt:lpstr>
      <vt:lpstr>Full Set of v↔Distribution</vt:lpstr>
      <vt:lpstr>Distribution↔P_v</vt:lpstr>
      <vt:lpstr>P_v↔Density(A)</vt:lpstr>
      <vt:lpstr>Passenger Demo</vt:lpstr>
      <vt:lpstr>Overall Recursion Formula</vt:lpstr>
      <vt:lpstr>Congestion: Analysis of States</vt:lpstr>
      <vt:lpstr>Congestion: State Description</vt:lpstr>
      <vt:lpstr>Congestion: State Conversion</vt:lpstr>
      <vt:lpstr>Total Time: Concepts</vt:lpstr>
      <vt:lpstr>Total Time: Results</vt:lpstr>
      <vt:lpstr>Part 3 Optimization and Its Applications (Disembarking)</vt:lpstr>
      <vt:lpstr>Parallelity: Qualitative </vt:lpstr>
      <vt:lpstr>Parallelity: Semi-Quantitative Analysis</vt:lpstr>
      <vt:lpstr>Parallelity: Quantitative</vt:lpstr>
      <vt:lpstr>Modelling &amp; Optimization of Disembarking</vt:lpstr>
      <vt:lpstr>Satisfactory Index</vt:lpstr>
      <vt:lpstr>Results of Simulation: Graphs</vt:lpstr>
      <vt:lpstr>Results of Simulation: Analysis</vt:lpstr>
      <vt:lpstr>Part 4 Sensitivity Analysis</vt:lpstr>
      <vt:lpstr>Sensitivity Analysis: Results</vt:lpstr>
      <vt:lpstr>Sensitivity Analysis: Conclusion</vt:lpstr>
      <vt:lpstr>Part 5 Extensions of Our Model</vt:lpstr>
      <vt:lpstr>Coordinates: Flying Wing</vt:lpstr>
      <vt:lpstr>Coordinates: TETA</vt:lpstr>
      <vt:lpstr>Optimisation: Occupational Rate</vt:lpstr>
      <vt:lpstr>Optimisation: Optimal Boarding Method</vt:lpstr>
      <vt:lpstr>Conclusion: Flying Wing</vt:lpstr>
      <vt:lpstr>Conclusion: TETA</vt:lpstr>
      <vt:lpstr>Part 6 Conclusion &amp; Reflection </vt:lpstr>
      <vt:lpstr>Strengths &amp; Weaknesses</vt:lpstr>
      <vt:lpstr>Thanks For Listening!</vt:lpstr>
      <vt:lpstr>Part 7 Appendix</vt:lpstr>
      <vt:lpstr>Hyperlinks</vt:lpstr>
      <vt:lpstr>An Explanation for Velocity</vt:lpstr>
      <vt:lpstr>Why D=4?</vt:lpstr>
      <vt:lpstr>Using Matrixes to Describe Passenger States</vt:lpstr>
      <vt:lpstr>Mathematical (Algebraic) Simplifications</vt:lpstr>
      <vt:lpstr>The Essence behind Our Mathematical Model</vt:lpstr>
      <vt:lpstr>The Calculation of l_i (A)</vt:lpstr>
      <vt:lpstr>The Reasons behind Parallelity</vt:lpstr>
      <vt:lpstr>The Core of the Disembarking Task</vt:lpstr>
      <vt:lpstr>Satisfactory Index: Factors &amp; Weights</vt:lpstr>
      <vt:lpstr>Sensitivity Analysis: How?</vt:lpstr>
      <vt:lpstr>Sensitivity Analysis: Case 1 Method</vt:lpstr>
      <vt:lpstr>Sensitivity Analysis: Case 1 Result 1</vt:lpstr>
      <vt:lpstr>Sensitivity Analysis: Case 1 Result 2</vt:lpstr>
      <vt:lpstr>Sensitivity Analysis: Case 2</vt:lpstr>
      <vt:lpstr>Sensitivity Analysis: Case 3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294</cp:revision>
  <dcterms:created xsi:type="dcterms:W3CDTF">2022-04-09T13:58:34Z</dcterms:created>
  <dcterms:modified xsi:type="dcterms:W3CDTF">2022-04-19T14:05:09Z</dcterms:modified>
</cp:coreProperties>
</file>